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lvetica World" charset="1" panose="020B0500040000020004"/>
      <p:regular r:id="rId16"/>
    </p:embeddedFont>
    <p:embeddedFont>
      <p:font typeface="Poppins" charset="1" panose="00000500000000000000"/>
      <p:regular r:id="rId17"/>
    </p:embeddedFont>
    <p:embeddedFont>
      <p:font typeface="Helvetica World Bold Italics" charset="1" panose="020B080004000009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7.png" Type="http://schemas.openxmlformats.org/officeDocument/2006/relationships/image"/><Relationship Id="rId6" Target="../media/image25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23740" y="1472267"/>
            <a:ext cx="9913688" cy="9913688"/>
          </a:xfrm>
          <a:custGeom>
            <a:avLst/>
            <a:gdLst/>
            <a:ahLst/>
            <a:cxnLst/>
            <a:rect r="r" b="b" t="t" l="l"/>
            <a:pathLst>
              <a:path h="9913688" w="9913688">
                <a:moveTo>
                  <a:pt x="0" y="0"/>
                </a:moveTo>
                <a:lnTo>
                  <a:pt x="9913688" y="0"/>
                </a:lnTo>
                <a:lnTo>
                  <a:pt x="9913688" y="9913687"/>
                </a:lnTo>
                <a:lnTo>
                  <a:pt x="0" y="991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70823" y="513381"/>
            <a:ext cx="8744919" cy="8744919"/>
          </a:xfrm>
          <a:custGeom>
            <a:avLst/>
            <a:gdLst/>
            <a:ahLst/>
            <a:cxnLst/>
            <a:rect r="r" b="b" t="t" l="l"/>
            <a:pathLst>
              <a:path h="8744919" w="8744919">
                <a:moveTo>
                  <a:pt x="0" y="0"/>
                </a:moveTo>
                <a:lnTo>
                  <a:pt x="8744919" y="0"/>
                </a:lnTo>
                <a:lnTo>
                  <a:pt x="8744919" y="8744919"/>
                </a:lnTo>
                <a:lnTo>
                  <a:pt x="0" y="874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786038" y="3021296"/>
            <a:ext cx="12715924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699"/>
              </a:lnSpc>
            </a:pPr>
            <a:r>
              <a:rPr lang="en-US" sz="9999" spc="-139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INTELLIGENCE REPORTS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19388" y="7077392"/>
            <a:ext cx="8628728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1.  </a:t>
            </a: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Suf</a:t>
            </a: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iyan Abdullah Ghori Mohammed (Z2037215)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2. Minhaz Patel (Z1961329)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3. Sai Sindhu Dandibhatla (Z2024036)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4. Subikshaa Ramachandran (Z2043616)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5. Isabel Galla (Z1975679)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3782" y="409357"/>
            <a:ext cx="4758151" cy="6620602"/>
          </a:xfrm>
          <a:custGeom>
            <a:avLst/>
            <a:gdLst/>
            <a:ahLst/>
            <a:cxnLst/>
            <a:rect r="r" b="b" t="t" l="l"/>
            <a:pathLst>
              <a:path h="6620602" w="4758151">
                <a:moveTo>
                  <a:pt x="0" y="0"/>
                </a:moveTo>
                <a:lnTo>
                  <a:pt x="4758151" y="0"/>
                </a:lnTo>
                <a:lnTo>
                  <a:pt x="4758151" y="6620602"/>
                </a:lnTo>
                <a:lnTo>
                  <a:pt x="0" y="6620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285750" cap="sq">
            <a:solidFill>
              <a:srgbClr val="1E7E9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086100" y="500098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1981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191234" y="234169"/>
            <a:ext cx="3041178" cy="2367353"/>
            <a:chOff x="0" y="0"/>
            <a:chExt cx="800969" cy="623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0969" cy="623500"/>
            </a:xfrm>
            <a:custGeom>
              <a:avLst/>
              <a:gdLst/>
              <a:ahLst/>
              <a:cxnLst/>
              <a:rect r="r" b="b" t="t" l="l"/>
              <a:pathLst>
                <a:path h="623500" w="800969">
                  <a:moveTo>
                    <a:pt x="129831" y="0"/>
                  </a:moveTo>
                  <a:lnTo>
                    <a:pt x="671138" y="0"/>
                  </a:lnTo>
                  <a:cubicBezTo>
                    <a:pt x="705571" y="0"/>
                    <a:pt x="738594" y="13679"/>
                    <a:pt x="762942" y="38026"/>
                  </a:cubicBezTo>
                  <a:cubicBezTo>
                    <a:pt x="787290" y="62374"/>
                    <a:pt x="800969" y="95397"/>
                    <a:pt x="800969" y="129831"/>
                  </a:cubicBezTo>
                  <a:lnTo>
                    <a:pt x="800969" y="493670"/>
                  </a:lnTo>
                  <a:cubicBezTo>
                    <a:pt x="800969" y="528103"/>
                    <a:pt x="787290" y="561126"/>
                    <a:pt x="762942" y="585474"/>
                  </a:cubicBezTo>
                  <a:cubicBezTo>
                    <a:pt x="738594" y="609822"/>
                    <a:pt x="705571" y="623500"/>
                    <a:pt x="671138" y="623500"/>
                  </a:cubicBezTo>
                  <a:lnTo>
                    <a:pt x="129831" y="623500"/>
                  </a:lnTo>
                  <a:cubicBezTo>
                    <a:pt x="95397" y="623500"/>
                    <a:pt x="62374" y="609822"/>
                    <a:pt x="38026" y="585474"/>
                  </a:cubicBezTo>
                  <a:cubicBezTo>
                    <a:pt x="13679" y="561126"/>
                    <a:pt x="0" y="528103"/>
                    <a:pt x="0" y="493670"/>
                  </a:cubicBezTo>
                  <a:lnTo>
                    <a:pt x="0" y="129831"/>
                  </a:lnTo>
                  <a:cubicBezTo>
                    <a:pt x="0" y="95397"/>
                    <a:pt x="13679" y="62374"/>
                    <a:pt x="38026" y="38026"/>
                  </a:cubicBezTo>
                  <a:cubicBezTo>
                    <a:pt x="62374" y="13679"/>
                    <a:pt x="95397" y="0"/>
                    <a:pt x="129831" y="0"/>
                  </a:cubicBezTo>
                  <a:close/>
                </a:path>
              </a:pathLst>
            </a:custGeom>
            <a:solidFill>
              <a:srgbClr val="27788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800969" cy="633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  <a:r>
                <a:rPr lang="en-US" sz="2655" spc="-3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AI AGENT 1</a:t>
              </a:r>
            </a:p>
            <a:p>
              <a:pPr algn="ctr">
                <a:lnSpc>
                  <a:spcPts val="3106"/>
                </a:lnSpc>
              </a:pPr>
            </a:p>
            <a:p>
              <a:pPr algn="ctr">
                <a:lnSpc>
                  <a:spcPts val="3106"/>
                </a:lnSpc>
              </a:pPr>
              <a:r>
                <a:rPr lang="en-US" sz="2655" spc="-3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RANKING MAPPINGS, ALIAS MAPPING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11927" y="3236332"/>
            <a:ext cx="6599792" cy="2367353"/>
            <a:chOff x="0" y="0"/>
            <a:chExt cx="1738217" cy="623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8217" cy="623500"/>
            </a:xfrm>
            <a:custGeom>
              <a:avLst/>
              <a:gdLst/>
              <a:ahLst/>
              <a:cxnLst/>
              <a:rect r="r" b="b" t="t" l="l"/>
              <a:pathLst>
                <a:path h="623500" w="1738217">
                  <a:moveTo>
                    <a:pt x="59826" y="0"/>
                  </a:moveTo>
                  <a:lnTo>
                    <a:pt x="1678391" y="0"/>
                  </a:lnTo>
                  <a:cubicBezTo>
                    <a:pt x="1711432" y="0"/>
                    <a:pt x="1738217" y="26785"/>
                    <a:pt x="1738217" y="59826"/>
                  </a:cubicBezTo>
                  <a:lnTo>
                    <a:pt x="1738217" y="563675"/>
                  </a:lnTo>
                  <a:cubicBezTo>
                    <a:pt x="1738217" y="596715"/>
                    <a:pt x="1711432" y="623500"/>
                    <a:pt x="1678391" y="623500"/>
                  </a:cubicBezTo>
                  <a:lnTo>
                    <a:pt x="59826" y="623500"/>
                  </a:lnTo>
                  <a:cubicBezTo>
                    <a:pt x="26785" y="623500"/>
                    <a:pt x="0" y="596715"/>
                    <a:pt x="0" y="563675"/>
                  </a:cubicBezTo>
                  <a:lnTo>
                    <a:pt x="0" y="59826"/>
                  </a:lnTo>
                  <a:cubicBezTo>
                    <a:pt x="0" y="26785"/>
                    <a:pt x="26785" y="0"/>
                    <a:pt x="59826" y="0"/>
                  </a:cubicBezTo>
                  <a:close/>
                </a:path>
              </a:pathLst>
            </a:custGeom>
            <a:solidFill>
              <a:srgbClr val="27788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738217" cy="633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  <a:r>
                <a:rPr lang="en-US" sz="2655" spc="-3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AI AGENT 2</a:t>
              </a:r>
            </a:p>
            <a:p>
              <a:pPr algn="ctr">
                <a:lnSpc>
                  <a:spcPts val="3106"/>
                </a:lnSpc>
              </a:pPr>
              <a:r>
                <a:rPr lang="en-US" sz="2655" spc="-3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COMPUTATION TECHNIQUE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24101" y="959068"/>
            <a:ext cx="2835691" cy="2835691"/>
          </a:xfrm>
          <a:custGeom>
            <a:avLst/>
            <a:gdLst/>
            <a:ahLst/>
            <a:cxnLst/>
            <a:rect r="r" b="b" t="t" l="l"/>
            <a:pathLst>
              <a:path h="2835691" w="2835691">
                <a:moveTo>
                  <a:pt x="0" y="0"/>
                </a:moveTo>
                <a:lnTo>
                  <a:pt x="2835691" y="0"/>
                </a:lnTo>
                <a:lnTo>
                  <a:pt x="2835691" y="2835691"/>
                </a:lnTo>
                <a:lnTo>
                  <a:pt x="0" y="2835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71706" y="1312219"/>
            <a:ext cx="2156652" cy="2578606"/>
          </a:xfrm>
          <a:custGeom>
            <a:avLst/>
            <a:gdLst/>
            <a:ahLst/>
            <a:cxnLst/>
            <a:rect r="r" b="b" t="t" l="l"/>
            <a:pathLst>
              <a:path h="2578606" w="2156652">
                <a:moveTo>
                  <a:pt x="0" y="0"/>
                </a:moveTo>
                <a:lnTo>
                  <a:pt x="2156652" y="0"/>
                </a:lnTo>
                <a:lnTo>
                  <a:pt x="2156652" y="2578606"/>
                </a:lnTo>
                <a:lnTo>
                  <a:pt x="0" y="2578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9144000" y="1312219"/>
            <a:ext cx="3675815" cy="1064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9144000" y="2942337"/>
            <a:ext cx="1920930" cy="14776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63761" y="3534737"/>
            <a:ext cx="3217525" cy="3217525"/>
          </a:xfrm>
          <a:custGeom>
            <a:avLst/>
            <a:gdLst/>
            <a:ahLst/>
            <a:cxnLst/>
            <a:rect r="r" b="b" t="t" l="l"/>
            <a:pathLst>
              <a:path h="3217525" w="3217525">
                <a:moveTo>
                  <a:pt x="0" y="0"/>
                </a:moveTo>
                <a:lnTo>
                  <a:pt x="3217525" y="0"/>
                </a:lnTo>
                <a:lnTo>
                  <a:pt x="3217525" y="3217526"/>
                </a:lnTo>
                <a:lnTo>
                  <a:pt x="0" y="3217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5261933" y="3236332"/>
            <a:ext cx="10637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2082829" y="1543086"/>
            <a:ext cx="1118235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2000" spc="-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Input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82829" y="4210163"/>
            <a:ext cx="1316196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2000" spc="-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Output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93079" y="4210163"/>
            <a:ext cx="3313906" cy="41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  <a:spcBef>
                <a:spcPct val="0"/>
              </a:spcBef>
            </a:pPr>
            <a:r>
              <a:rPr lang="en-US" sz="2655" spc="-37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SUPERVISOR AGENT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4429" y="749222"/>
            <a:ext cx="2796857" cy="41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  <a:spcBef>
                <a:spcPct val="0"/>
              </a:spcBef>
            </a:pPr>
            <a:r>
              <a:rPr lang="en-US" sz="2655" spc="-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CLOUD STORAGE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115576" y="6064395"/>
            <a:ext cx="3944529" cy="3944529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6466AF"/>
            </a:solidFill>
          </p:spPr>
        </p:sp>
      </p:grpSp>
      <p:sp>
        <p:nvSpPr>
          <p:cNvPr name="AutoShape 27" id="27"/>
          <p:cNvSpPr/>
          <p:nvPr/>
        </p:nvSpPr>
        <p:spPr>
          <a:xfrm>
            <a:off x="5261933" y="6064395"/>
            <a:ext cx="4854432" cy="19722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8" id="28"/>
          <p:cNvSpPr txBox="true"/>
          <p:nvPr/>
        </p:nvSpPr>
        <p:spPr>
          <a:xfrm rot="0">
            <a:off x="305117" y="8662035"/>
            <a:ext cx="9676765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sz="8000" spc="-11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Proposed Architecture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0797" y="548286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39569" y="-249129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22989" y="5414843"/>
            <a:ext cx="6553869" cy="5576747"/>
          </a:xfrm>
          <a:custGeom>
            <a:avLst/>
            <a:gdLst/>
            <a:ahLst/>
            <a:cxnLst/>
            <a:rect r="r" b="b" t="t" l="l"/>
            <a:pathLst>
              <a:path h="5576747" w="6553869">
                <a:moveTo>
                  <a:pt x="0" y="0"/>
                </a:moveTo>
                <a:lnTo>
                  <a:pt x="6553869" y="0"/>
                </a:lnTo>
                <a:lnTo>
                  <a:pt x="6553869" y="5576747"/>
                </a:lnTo>
                <a:lnTo>
                  <a:pt x="0" y="5576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99234" y="68875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90326" y="782178"/>
            <a:ext cx="18668653" cy="256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8000" spc="-11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Questions</a:t>
            </a:r>
          </a:p>
          <a:p>
            <a:pPr algn="ctr" marL="0" indent="0" lvl="1">
              <a:lnSpc>
                <a:spcPts val="10745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4503681" y="2070134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053946" y="5891581"/>
            <a:ext cx="14381652" cy="0"/>
          </a:xfrm>
          <a:prstGeom prst="line">
            <a:avLst/>
          </a:prstGeom>
          <a:ln cap="flat" w="3810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9144000" y="2523031"/>
            <a:ext cx="0" cy="7339065"/>
          </a:xfrm>
          <a:prstGeom prst="line">
            <a:avLst/>
          </a:prstGeom>
          <a:ln cap="flat" w="3810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723243" y="2368458"/>
            <a:ext cx="3215273" cy="3215273"/>
          </a:xfrm>
          <a:custGeom>
            <a:avLst/>
            <a:gdLst/>
            <a:ahLst/>
            <a:cxnLst/>
            <a:rect r="r" b="b" t="t" l="l"/>
            <a:pathLst>
              <a:path h="3215273" w="3215273">
                <a:moveTo>
                  <a:pt x="0" y="0"/>
                </a:moveTo>
                <a:lnTo>
                  <a:pt x="3215274" y="0"/>
                </a:lnTo>
                <a:lnTo>
                  <a:pt x="3215274" y="3215273"/>
                </a:lnTo>
                <a:lnTo>
                  <a:pt x="0" y="32152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88469" y="2350186"/>
            <a:ext cx="3064657" cy="3064657"/>
          </a:xfrm>
          <a:custGeom>
            <a:avLst/>
            <a:gdLst/>
            <a:ahLst/>
            <a:cxnLst/>
            <a:rect r="r" b="b" t="t" l="l"/>
            <a:pathLst>
              <a:path h="3064657" w="3064657">
                <a:moveTo>
                  <a:pt x="0" y="0"/>
                </a:moveTo>
                <a:lnTo>
                  <a:pt x="3064657" y="0"/>
                </a:lnTo>
                <a:lnTo>
                  <a:pt x="3064657" y="3064657"/>
                </a:lnTo>
                <a:lnTo>
                  <a:pt x="0" y="30646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23243" y="6196381"/>
            <a:ext cx="3483835" cy="3483835"/>
          </a:xfrm>
          <a:custGeom>
            <a:avLst/>
            <a:gdLst/>
            <a:ahLst/>
            <a:cxnLst/>
            <a:rect r="r" b="b" t="t" l="l"/>
            <a:pathLst>
              <a:path h="3483835" w="3483835">
                <a:moveTo>
                  <a:pt x="0" y="0"/>
                </a:moveTo>
                <a:lnTo>
                  <a:pt x="3483836" y="0"/>
                </a:lnTo>
                <a:lnTo>
                  <a:pt x="3483836" y="3483835"/>
                </a:lnTo>
                <a:lnTo>
                  <a:pt x="0" y="34838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77910" y="6095411"/>
            <a:ext cx="3685775" cy="3685775"/>
          </a:xfrm>
          <a:custGeom>
            <a:avLst/>
            <a:gdLst/>
            <a:ahLst/>
            <a:cxnLst/>
            <a:rect r="r" b="b" t="t" l="l"/>
            <a:pathLst>
              <a:path h="3685775" w="3685775">
                <a:moveTo>
                  <a:pt x="0" y="0"/>
                </a:moveTo>
                <a:lnTo>
                  <a:pt x="3685775" y="0"/>
                </a:lnTo>
                <a:lnTo>
                  <a:pt x="3685775" y="3685775"/>
                </a:lnTo>
                <a:lnTo>
                  <a:pt x="0" y="36857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90326" y="0"/>
            <a:ext cx="3685775" cy="3685775"/>
          </a:xfrm>
          <a:custGeom>
            <a:avLst/>
            <a:gdLst/>
            <a:ahLst/>
            <a:cxnLst/>
            <a:rect r="r" b="b" t="t" l="l"/>
            <a:pathLst>
              <a:path h="3685775" w="3685775">
                <a:moveTo>
                  <a:pt x="0" y="0"/>
                </a:moveTo>
                <a:lnTo>
                  <a:pt x="3685775" y="0"/>
                </a:lnTo>
                <a:lnTo>
                  <a:pt x="3685775" y="3685775"/>
                </a:lnTo>
                <a:lnTo>
                  <a:pt x="0" y="3685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4143" y="-41148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20091" y="598573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27620" y="1028700"/>
            <a:ext cx="6333399" cy="6333399"/>
          </a:xfrm>
          <a:custGeom>
            <a:avLst/>
            <a:gdLst/>
            <a:ahLst/>
            <a:cxnLst/>
            <a:rect r="r" b="b" t="t" l="l"/>
            <a:pathLst>
              <a:path h="6333399" w="6333399">
                <a:moveTo>
                  <a:pt x="0" y="0"/>
                </a:moveTo>
                <a:lnTo>
                  <a:pt x="6333399" y="0"/>
                </a:lnTo>
                <a:lnTo>
                  <a:pt x="6333399" y="6333399"/>
                </a:lnTo>
                <a:lnTo>
                  <a:pt x="0" y="633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769189" y="2183946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16834" y="991416"/>
            <a:ext cx="10830177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360"/>
              </a:lnSpc>
            </a:pPr>
            <a:r>
              <a:rPr lang="en-US" sz="8000" spc="-11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Preliminary Findings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6834" y="2883647"/>
            <a:ext cx="1664246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b="true" sz="3999" i="true" spc="-55">
                <a:solidFill>
                  <a:srgbClr val="00694C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Interconnected Reports</a:t>
            </a: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- Understanding the chronological sequence of reports is crucial for contextualizing the threat narrative.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6834" y="4732247"/>
            <a:ext cx="16642466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679"/>
              </a:lnSpc>
              <a:buFont typeface="Arial"/>
              <a:buChar char="•"/>
            </a:pPr>
            <a:r>
              <a:rPr lang="en-US" b="true" sz="3999" i="true" spc="-55">
                <a:solidFill>
                  <a:srgbClr val="00694C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Alias Identificati</a:t>
            </a:r>
            <a:r>
              <a:rPr lang="en-US" b="true" sz="3999" i="true" spc="-55">
                <a:solidFill>
                  <a:srgbClr val="00694C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on</a:t>
            </a: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- Some reports explicitly mention aliases, while others require inference from contextual clues.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6834" y="6590557"/>
            <a:ext cx="16642466" cy="184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679"/>
              </a:lnSpc>
              <a:buFont typeface="Arial"/>
              <a:buChar char="•"/>
            </a:pPr>
            <a:r>
              <a:rPr lang="en-US" b="true" sz="3999" i="true" spc="-55">
                <a:solidFill>
                  <a:srgbClr val="00694C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Establishing a Baseline Metric</a:t>
            </a: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- A comparison metric is essential t</a:t>
            </a: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evaluate suspects, places, organizations, and temporal patterns across reports.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6896" y="-368090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40064" y="1028700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96416" y="630320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81616" y="1028700"/>
            <a:ext cx="7039992" cy="7039992"/>
          </a:xfrm>
          <a:custGeom>
            <a:avLst/>
            <a:gdLst/>
            <a:ahLst/>
            <a:cxnLst/>
            <a:rect r="r" b="b" t="t" l="l"/>
            <a:pathLst>
              <a:path h="7039992" w="7039992">
                <a:moveTo>
                  <a:pt x="0" y="0"/>
                </a:moveTo>
                <a:lnTo>
                  <a:pt x="7039991" y="0"/>
                </a:lnTo>
                <a:lnTo>
                  <a:pt x="7039991" y="7039992"/>
                </a:lnTo>
                <a:lnTo>
                  <a:pt x="0" y="7039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6951696" y="2871751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627704" y="128157"/>
            <a:ext cx="6050256" cy="3403269"/>
          </a:xfrm>
          <a:custGeom>
            <a:avLst/>
            <a:gdLst/>
            <a:ahLst/>
            <a:cxnLst/>
            <a:rect r="r" b="b" t="t" l="l"/>
            <a:pathLst>
              <a:path h="3403269" w="6050256">
                <a:moveTo>
                  <a:pt x="0" y="0"/>
                </a:moveTo>
                <a:lnTo>
                  <a:pt x="6050256" y="0"/>
                </a:lnTo>
                <a:lnTo>
                  <a:pt x="6050256" y="3403269"/>
                </a:lnTo>
                <a:lnTo>
                  <a:pt x="0" y="3403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51696" y="479071"/>
            <a:ext cx="9585350" cy="238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360"/>
              </a:lnSpc>
            </a:pPr>
            <a:r>
              <a:rPr lang="en-US" sz="8000" spc="-11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Computational Technique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51696" y="3080944"/>
            <a:ext cx="10987664" cy="163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00694C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Threat Score</a:t>
            </a:r>
            <a:r>
              <a:rPr lang="en-US" sz="300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- Calculated using both the number and ranking of dangerous keywords, as well as the presence of strategic locations within each report.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51696" y="4938319"/>
            <a:ext cx="11353165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 spc="-4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With this method, we are now ready with report-level threat scores.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51696" y="5778424"/>
            <a:ext cx="11193720" cy="176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 spc="-4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Next, to generate the suspect list, we aggregated and unified suspect identities using alias mapping. This enabled us to assign overall threat scores to each unique suspect and rank them accordingly.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733985" y="8886825"/>
            <a:ext cx="2175597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5000" spc="-70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threat_score = w1 × max_place_score + w2 × avg_danger_score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72254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73200" y="-377920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65854" y="1623504"/>
            <a:ext cx="7039992" cy="7039992"/>
          </a:xfrm>
          <a:custGeom>
            <a:avLst/>
            <a:gdLst/>
            <a:ahLst/>
            <a:cxnLst/>
            <a:rect r="r" b="b" t="t" l="l"/>
            <a:pathLst>
              <a:path h="7039992" w="7039992">
                <a:moveTo>
                  <a:pt x="0" y="0"/>
                </a:moveTo>
                <a:lnTo>
                  <a:pt x="7039991" y="0"/>
                </a:lnTo>
                <a:lnTo>
                  <a:pt x="7039991" y="7039992"/>
                </a:lnTo>
                <a:lnTo>
                  <a:pt x="0" y="7039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12344" y="1394606"/>
            <a:ext cx="7039992" cy="7039992"/>
          </a:xfrm>
          <a:custGeom>
            <a:avLst/>
            <a:gdLst/>
            <a:ahLst/>
            <a:cxnLst/>
            <a:rect r="r" b="b" t="t" l="l"/>
            <a:pathLst>
              <a:path h="7039992" w="7039992">
                <a:moveTo>
                  <a:pt x="0" y="0"/>
                </a:moveTo>
                <a:lnTo>
                  <a:pt x="7039991" y="0"/>
                </a:lnTo>
                <a:lnTo>
                  <a:pt x="7039991" y="7039991"/>
                </a:lnTo>
                <a:lnTo>
                  <a:pt x="0" y="7039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4503681" y="1406592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352309" y="192551"/>
            <a:ext cx="13583382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360"/>
              </a:lnSpc>
            </a:pPr>
            <a:r>
              <a:rPr lang="en-US" sz="8000" spc="-11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Computational Technique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4137" y="1623504"/>
            <a:ext cx="11685361" cy="178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679"/>
              </a:lnSpc>
              <a:buFont typeface="Arial"/>
              <a:buChar char="•"/>
            </a:pP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mapped suspects and their related files, and used LLMs via LangChain API to answer the remaining key questions.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74137" y="3725882"/>
            <a:ext cx="11685361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67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Google's Gemini model API was utilized; custom prompts were crafted t</a:t>
            </a: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obtain structured answers for "when," "where," and "what" aspects of planned threats.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4137" y="6417647"/>
            <a:ext cx="11685361" cy="237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679"/>
              </a:lnSpc>
              <a:buFont typeface="Arial"/>
              <a:buChar char="•"/>
            </a:pP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 each suspect, all related files and tailored prompts were submitted to the model. Returned responses were extracted and organized for further analysis.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9082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9106" y="5708398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27620" y="1623504"/>
            <a:ext cx="6235615" cy="6235615"/>
          </a:xfrm>
          <a:custGeom>
            <a:avLst/>
            <a:gdLst/>
            <a:ahLst/>
            <a:cxnLst/>
            <a:rect r="r" b="b" t="t" l="l"/>
            <a:pathLst>
              <a:path h="6235615" w="6235615">
                <a:moveTo>
                  <a:pt x="0" y="0"/>
                </a:moveTo>
                <a:lnTo>
                  <a:pt x="6235615" y="0"/>
                </a:lnTo>
                <a:lnTo>
                  <a:pt x="6235615" y="6235615"/>
                </a:lnTo>
                <a:lnTo>
                  <a:pt x="0" y="6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569107" y="2158075"/>
            <a:ext cx="7192095" cy="9525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96589" y="5039308"/>
            <a:ext cx="10521486" cy="4997706"/>
          </a:xfrm>
          <a:custGeom>
            <a:avLst/>
            <a:gdLst/>
            <a:ahLst/>
            <a:cxnLst/>
            <a:rect r="r" b="b" t="t" l="l"/>
            <a:pathLst>
              <a:path h="4997706" w="10521486">
                <a:moveTo>
                  <a:pt x="0" y="0"/>
                </a:moveTo>
                <a:lnTo>
                  <a:pt x="10521486" y="0"/>
                </a:lnTo>
                <a:lnTo>
                  <a:pt x="10521486" y="4997706"/>
                </a:lnTo>
                <a:lnTo>
                  <a:pt x="0" y="4997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9107" y="956020"/>
            <a:ext cx="9585350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360"/>
              </a:lnSpc>
            </a:pPr>
            <a:r>
              <a:rPr lang="en-US" sz="8000" spc="-11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Web UI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9082" y="2714772"/>
            <a:ext cx="11976501" cy="178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When designing the interface, </a:t>
            </a:r>
            <a:r>
              <a:rPr lang="en-US" sz="3999" spc="-5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 primary focus was to prominently display the three key questions at the center of the user experience.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3411" y="-562013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68493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0583" y="654503"/>
            <a:ext cx="11314836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360"/>
              </a:lnSpc>
            </a:pPr>
            <a:r>
              <a:rPr lang="en-US" sz="8000" spc="-11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Additional UI Features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668493" y="1609200"/>
            <a:ext cx="7344990" cy="6249919"/>
          </a:xfrm>
          <a:custGeom>
            <a:avLst/>
            <a:gdLst/>
            <a:ahLst/>
            <a:cxnLst/>
            <a:rect r="r" b="b" t="t" l="l"/>
            <a:pathLst>
              <a:path h="6249919" w="7344990">
                <a:moveTo>
                  <a:pt x="0" y="0"/>
                </a:moveTo>
                <a:lnTo>
                  <a:pt x="7344990" y="0"/>
                </a:lnTo>
                <a:lnTo>
                  <a:pt x="7344990" y="6249919"/>
                </a:lnTo>
                <a:lnTo>
                  <a:pt x="0" y="6249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890583" y="1958827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90583" y="2411379"/>
            <a:ext cx="9240838" cy="547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82901" indent="-991451" lvl="1">
              <a:lnSpc>
                <a:spcPts val="10745"/>
              </a:lnSpc>
              <a:buAutoNum type="arabicPeriod" startAt="1"/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Reports Board</a:t>
            </a:r>
          </a:p>
          <a:p>
            <a:pPr algn="l" marL="1982901" indent="-991451" lvl="1">
              <a:lnSpc>
                <a:spcPts val="10745"/>
              </a:lnSpc>
              <a:buAutoNum type="arabicPeriod" startAt="1"/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GeoMap</a:t>
            </a:r>
          </a:p>
          <a:p>
            <a:pPr algn="l" marL="1982901" indent="-991451" lvl="1">
              <a:lnSpc>
                <a:spcPts val="10745"/>
              </a:lnSpc>
              <a:buAutoNum type="arabicPeriod" startAt="1"/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Reset Viz</a:t>
            </a:r>
          </a:p>
          <a:p>
            <a:pPr algn="l" marL="1982901" indent="-991451" lvl="1">
              <a:lnSpc>
                <a:spcPts val="10745"/>
              </a:lnSpc>
              <a:spcBef>
                <a:spcPct val="0"/>
              </a:spcBef>
              <a:buAutoNum type="arabicPeriod" startAt="1"/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Infotip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6038" y="4454491"/>
            <a:ext cx="12715924" cy="1387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86100" y="500098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624" y="132427"/>
            <a:ext cx="10793180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360"/>
              </a:lnSpc>
            </a:pPr>
            <a:r>
              <a:rPr lang="en-US" sz="8000" spc="-11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Future Enhancements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819815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906894" y="1324957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143500" y="1914889"/>
            <a:ext cx="3041178" cy="2367353"/>
            <a:chOff x="0" y="0"/>
            <a:chExt cx="800969" cy="623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00969" cy="623500"/>
            </a:xfrm>
            <a:custGeom>
              <a:avLst/>
              <a:gdLst/>
              <a:ahLst/>
              <a:cxnLst/>
              <a:rect r="r" b="b" t="t" l="l"/>
              <a:pathLst>
                <a:path h="623500" w="800969">
                  <a:moveTo>
                    <a:pt x="129831" y="0"/>
                  </a:moveTo>
                  <a:lnTo>
                    <a:pt x="671138" y="0"/>
                  </a:lnTo>
                  <a:cubicBezTo>
                    <a:pt x="705571" y="0"/>
                    <a:pt x="738594" y="13679"/>
                    <a:pt x="762942" y="38026"/>
                  </a:cubicBezTo>
                  <a:cubicBezTo>
                    <a:pt x="787290" y="62374"/>
                    <a:pt x="800969" y="95397"/>
                    <a:pt x="800969" y="129831"/>
                  </a:cubicBezTo>
                  <a:lnTo>
                    <a:pt x="800969" y="493670"/>
                  </a:lnTo>
                  <a:cubicBezTo>
                    <a:pt x="800969" y="528103"/>
                    <a:pt x="787290" y="561126"/>
                    <a:pt x="762942" y="585474"/>
                  </a:cubicBezTo>
                  <a:cubicBezTo>
                    <a:pt x="738594" y="609822"/>
                    <a:pt x="705571" y="623500"/>
                    <a:pt x="671138" y="623500"/>
                  </a:cubicBezTo>
                  <a:lnTo>
                    <a:pt x="129831" y="623500"/>
                  </a:lnTo>
                  <a:cubicBezTo>
                    <a:pt x="95397" y="623500"/>
                    <a:pt x="62374" y="609822"/>
                    <a:pt x="38026" y="585474"/>
                  </a:cubicBezTo>
                  <a:cubicBezTo>
                    <a:pt x="13679" y="561126"/>
                    <a:pt x="0" y="528103"/>
                    <a:pt x="0" y="493670"/>
                  </a:cubicBezTo>
                  <a:lnTo>
                    <a:pt x="0" y="129831"/>
                  </a:lnTo>
                  <a:cubicBezTo>
                    <a:pt x="0" y="95397"/>
                    <a:pt x="13679" y="62374"/>
                    <a:pt x="38026" y="38026"/>
                  </a:cubicBezTo>
                  <a:cubicBezTo>
                    <a:pt x="62374" y="13679"/>
                    <a:pt x="95397" y="0"/>
                    <a:pt x="129831" y="0"/>
                  </a:cubicBezTo>
                  <a:close/>
                </a:path>
              </a:pathLst>
            </a:custGeom>
            <a:solidFill>
              <a:srgbClr val="27788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800969" cy="633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  <a:r>
                <a:rPr lang="en-US" sz="2655" spc="-3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CHAT LLM</a:t>
              </a:r>
            </a:p>
            <a:p>
              <a:pPr algn="ctr">
                <a:lnSpc>
                  <a:spcPts val="3106"/>
                </a:lnSpc>
              </a:pPr>
            </a:p>
            <a:p>
              <a:pPr algn="ctr">
                <a:lnSpc>
                  <a:spcPts val="3106"/>
                </a:lnSpc>
              </a:pPr>
              <a:r>
                <a:rPr lang="en-US" sz="2655" spc="-3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RANKING MAPPINGS, ALIAS MAPPING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59508" y="1914889"/>
            <a:ext cx="6599792" cy="2367353"/>
            <a:chOff x="0" y="0"/>
            <a:chExt cx="1738217" cy="623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8217" cy="623500"/>
            </a:xfrm>
            <a:custGeom>
              <a:avLst/>
              <a:gdLst/>
              <a:ahLst/>
              <a:cxnLst/>
              <a:rect r="r" b="b" t="t" l="l"/>
              <a:pathLst>
                <a:path h="623500" w="1738217">
                  <a:moveTo>
                    <a:pt x="59826" y="0"/>
                  </a:moveTo>
                  <a:lnTo>
                    <a:pt x="1678391" y="0"/>
                  </a:lnTo>
                  <a:cubicBezTo>
                    <a:pt x="1711432" y="0"/>
                    <a:pt x="1738217" y="26785"/>
                    <a:pt x="1738217" y="59826"/>
                  </a:cubicBezTo>
                  <a:lnTo>
                    <a:pt x="1738217" y="563675"/>
                  </a:lnTo>
                  <a:cubicBezTo>
                    <a:pt x="1738217" y="596715"/>
                    <a:pt x="1711432" y="623500"/>
                    <a:pt x="1678391" y="623500"/>
                  </a:cubicBezTo>
                  <a:lnTo>
                    <a:pt x="59826" y="623500"/>
                  </a:lnTo>
                  <a:cubicBezTo>
                    <a:pt x="26785" y="623500"/>
                    <a:pt x="0" y="596715"/>
                    <a:pt x="0" y="563675"/>
                  </a:cubicBezTo>
                  <a:lnTo>
                    <a:pt x="0" y="59826"/>
                  </a:lnTo>
                  <a:cubicBezTo>
                    <a:pt x="0" y="26785"/>
                    <a:pt x="26785" y="0"/>
                    <a:pt x="59826" y="0"/>
                  </a:cubicBezTo>
                  <a:close/>
                </a:path>
              </a:pathLst>
            </a:custGeom>
            <a:solidFill>
              <a:srgbClr val="27788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738217" cy="633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  <a:r>
                <a:rPr lang="en-US" sz="2655" spc="-3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COMPUTATION TECHNIQUE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1489803"/>
            <a:ext cx="3217525" cy="3217525"/>
          </a:xfrm>
          <a:custGeom>
            <a:avLst/>
            <a:gdLst/>
            <a:ahLst/>
            <a:cxnLst/>
            <a:rect r="r" b="b" t="t" l="l"/>
            <a:pathLst>
              <a:path h="3217525" w="3217525">
                <a:moveTo>
                  <a:pt x="0" y="0"/>
                </a:moveTo>
                <a:lnTo>
                  <a:pt x="3217525" y="0"/>
                </a:lnTo>
                <a:lnTo>
                  <a:pt x="3217525" y="3217525"/>
                </a:lnTo>
                <a:lnTo>
                  <a:pt x="0" y="321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50642" y="5898264"/>
            <a:ext cx="3217525" cy="3217525"/>
          </a:xfrm>
          <a:custGeom>
            <a:avLst/>
            <a:gdLst/>
            <a:ahLst/>
            <a:cxnLst/>
            <a:rect r="r" b="b" t="t" l="l"/>
            <a:pathLst>
              <a:path h="3217525" w="3217525">
                <a:moveTo>
                  <a:pt x="0" y="0"/>
                </a:moveTo>
                <a:lnTo>
                  <a:pt x="3217525" y="0"/>
                </a:lnTo>
                <a:lnTo>
                  <a:pt x="3217525" y="3217525"/>
                </a:lnTo>
                <a:lnTo>
                  <a:pt x="0" y="321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574949" y="5493458"/>
            <a:ext cx="3944529" cy="394452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ACDEDC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ACEE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6466A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2123877"/>
            <a:ext cx="1118235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2000" spc="-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Input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01306" y="6498917"/>
            <a:ext cx="1316196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2000" spc="-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Output Data</a:t>
            </a:r>
          </a:p>
        </p:txBody>
      </p:sp>
      <p:sp>
        <p:nvSpPr>
          <p:cNvPr name="AutoShape 22" id="22"/>
          <p:cNvSpPr/>
          <p:nvPr/>
        </p:nvSpPr>
        <p:spPr>
          <a:xfrm>
            <a:off x="3217525" y="3098566"/>
            <a:ext cx="1872818" cy="135762"/>
          </a:xfrm>
          <a:prstGeom prst="line">
            <a:avLst/>
          </a:prstGeom>
          <a:ln cap="flat" w="38100">
            <a:solidFill>
              <a:srgbClr val="00694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8184678" y="3098566"/>
            <a:ext cx="2520878" cy="158223"/>
          </a:xfrm>
          <a:prstGeom prst="line">
            <a:avLst/>
          </a:prstGeom>
          <a:ln cap="flat" w="38100">
            <a:solidFill>
              <a:srgbClr val="00694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13959404" y="4282242"/>
            <a:ext cx="0" cy="1616022"/>
          </a:xfrm>
          <a:prstGeom prst="line">
            <a:avLst/>
          </a:prstGeom>
          <a:ln cap="flat" w="38100">
            <a:solidFill>
              <a:srgbClr val="00694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8392088" y="7465722"/>
            <a:ext cx="3958553" cy="41304"/>
          </a:xfrm>
          <a:prstGeom prst="line">
            <a:avLst/>
          </a:prstGeom>
          <a:ln cap="flat" w="38100">
            <a:solidFill>
              <a:srgbClr val="00694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8950683" y="8841722"/>
            <a:ext cx="8701246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sz="8000" spc="-112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Current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DAG5SxCVgdU</dc:identifier>
  <dcterms:modified xsi:type="dcterms:W3CDTF">2011-08-01T06:04:30Z</dcterms:modified>
  <cp:revision>1</cp:revision>
  <dc:title>Intelligence Report Analysis</dc:title>
</cp:coreProperties>
</file>